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handoutMasterIdLst>
    <p:handoutMasterId r:id="rId21"/>
  </p:handoutMasterIdLst>
  <p:sldIdLst>
    <p:sldId id="256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9" r:id="rId14"/>
    <p:sldId id="290" r:id="rId15"/>
    <p:sldId id="291" r:id="rId16"/>
    <p:sldId id="292" r:id="rId17"/>
    <p:sldId id="293" r:id="rId18"/>
    <p:sldId id="294" r:id="rId19"/>
    <p:sldId id="295" r:id="rId20"/>
  </p:sldIdLst>
  <p:sldSz cx="9144000" cy="6858000" type="screen4x3"/>
  <p:notesSz cx="6669088" cy="97536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 varScale="1">
        <p:scale>
          <a:sx n="79" d="100"/>
          <a:sy n="79" d="100"/>
        </p:scale>
        <p:origin x="114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ce, William" userId="ea5642b3-ff14-4123-ad82-eabf09ba1444" providerId="ADAL" clId="{8F062E85-C694-4475-B4D3-E2AEB3A5659A}"/>
    <pc:docChg chg="undo custSel modSld">
      <pc:chgData name="Price, William" userId="ea5642b3-ff14-4123-ad82-eabf09ba1444" providerId="ADAL" clId="{8F062E85-C694-4475-B4D3-E2AEB3A5659A}" dt="2020-04-23T19:53:01.799" v="95" actId="20577"/>
      <pc:docMkLst>
        <pc:docMk/>
      </pc:docMkLst>
      <pc:sldChg chg="modSp">
        <pc:chgData name="Price, William" userId="ea5642b3-ff14-4123-ad82-eabf09ba1444" providerId="ADAL" clId="{8F062E85-C694-4475-B4D3-E2AEB3A5659A}" dt="2020-04-23T19:07:59.493" v="0" actId="20577"/>
        <pc:sldMkLst>
          <pc:docMk/>
          <pc:sldMk cId="0" sldId="278"/>
        </pc:sldMkLst>
        <pc:spChg chg="mod">
          <ac:chgData name="Price, William" userId="ea5642b3-ff14-4123-ad82-eabf09ba1444" providerId="ADAL" clId="{8F062E85-C694-4475-B4D3-E2AEB3A5659A}" dt="2020-04-23T19:07:59.493" v="0" actId="20577"/>
          <ac:spMkLst>
            <pc:docMk/>
            <pc:sldMk cId="0" sldId="278"/>
            <ac:spMk id="2" creationId="{00000000-0000-0000-0000-000000000000}"/>
          </ac:spMkLst>
        </pc:spChg>
      </pc:sldChg>
      <pc:sldChg chg="modSp">
        <pc:chgData name="Price, William" userId="ea5642b3-ff14-4123-ad82-eabf09ba1444" providerId="ADAL" clId="{8F062E85-C694-4475-B4D3-E2AEB3A5659A}" dt="2020-04-23T19:08:35.087" v="4" actId="20577"/>
        <pc:sldMkLst>
          <pc:docMk/>
          <pc:sldMk cId="0" sldId="279"/>
        </pc:sldMkLst>
        <pc:spChg chg="mod">
          <ac:chgData name="Price, William" userId="ea5642b3-ff14-4123-ad82-eabf09ba1444" providerId="ADAL" clId="{8F062E85-C694-4475-B4D3-E2AEB3A5659A}" dt="2020-04-23T19:08:35.087" v="4" actId="20577"/>
          <ac:spMkLst>
            <pc:docMk/>
            <pc:sldMk cId="0" sldId="279"/>
            <ac:spMk id="3" creationId="{00000000-0000-0000-0000-000000000000}"/>
          </ac:spMkLst>
        </pc:spChg>
      </pc:sldChg>
      <pc:sldChg chg="modSp">
        <pc:chgData name="Price, William" userId="ea5642b3-ff14-4123-ad82-eabf09ba1444" providerId="ADAL" clId="{8F062E85-C694-4475-B4D3-E2AEB3A5659A}" dt="2020-04-23T19:46:21.666" v="24" actId="20577"/>
        <pc:sldMkLst>
          <pc:docMk/>
          <pc:sldMk cId="0" sldId="289"/>
        </pc:sldMkLst>
        <pc:spChg chg="mod">
          <ac:chgData name="Price, William" userId="ea5642b3-ff14-4123-ad82-eabf09ba1444" providerId="ADAL" clId="{8F062E85-C694-4475-B4D3-E2AEB3A5659A}" dt="2020-04-23T19:46:21.666" v="24" actId="20577"/>
          <ac:spMkLst>
            <pc:docMk/>
            <pc:sldMk cId="0" sldId="289"/>
            <ac:spMk id="6" creationId="{00000000-0000-0000-0000-000000000000}"/>
          </ac:spMkLst>
        </pc:spChg>
      </pc:sldChg>
      <pc:sldChg chg="modSp">
        <pc:chgData name="Price, William" userId="ea5642b3-ff14-4123-ad82-eabf09ba1444" providerId="ADAL" clId="{8F062E85-C694-4475-B4D3-E2AEB3A5659A}" dt="2020-04-23T19:47:01.125" v="40" actId="20577"/>
        <pc:sldMkLst>
          <pc:docMk/>
          <pc:sldMk cId="0" sldId="290"/>
        </pc:sldMkLst>
        <pc:spChg chg="mod">
          <ac:chgData name="Price, William" userId="ea5642b3-ff14-4123-ad82-eabf09ba1444" providerId="ADAL" clId="{8F062E85-C694-4475-B4D3-E2AEB3A5659A}" dt="2020-04-23T19:47:01.125" v="40" actId="20577"/>
          <ac:spMkLst>
            <pc:docMk/>
            <pc:sldMk cId="0" sldId="290"/>
            <ac:spMk id="8" creationId="{00000000-0000-0000-0000-000000000000}"/>
          </ac:spMkLst>
        </pc:spChg>
      </pc:sldChg>
      <pc:sldChg chg="modSp">
        <pc:chgData name="Price, William" userId="ea5642b3-ff14-4123-ad82-eabf09ba1444" providerId="ADAL" clId="{8F062E85-C694-4475-B4D3-E2AEB3A5659A}" dt="2020-04-23T19:50:25.987" v="75" actId="20577"/>
        <pc:sldMkLst>
          <pc:docMk/>
          <pc:sldMk cId="0" sldId="292"/>
        </pc:sldMkLst>
        <pc:spChg chg="mod">
          <ac:chgData name="Price, William" userId="ea5642b3-ff14-4123-ad82-eabf09ba1444" providerId="ADAL" clId="{8F062E85-C694-4475-B4D3-E2AEB3A5659A}" dt="2020-04-23T19:50:25.987" v="75" actId="20577"/>
          <ac:spMkLst>
            <pc:docMk/>
            <pc:sldMk cId="0" sldId="292"/>
            <ac:spMk id="7" creationId="{00000000-0000-0000-0000-000000000000}"/>
          </ac:spMkLst>
        </pc:spChg>
      </pc:sldChg>
      <pc:sldChg chg="modSp">
        <pc:chgData name="Price, William" userId="ea5642b3-ff14-4123-ad82-eabf09ba1444" providerId="ADAL" clId="{8F062E85-C694-4475-B4D3-E2AEB3A5659A}" dt="2020-04-23T19:52:37.278" v="93" actId="20577"/>
        <pc:sldMkLst>
          <pc:docMk/>
          <pc:sldMk cId="0" sldId="294"/>
        </pc:sldMkLst>
        <pc:spChg chg="mod">
          <ac:chgData name="Price, William" userId="ea5642b3-ff14-4123-ad82-eabf09ba1444" providerId="ADAL" clId="{8F062E85-C694-4475-B4D3-E2AEB3A5659A}" dt="2020-04-23T19:52:37.278" v="93" actId="20577"/>
          <ac:spMkLst>
            <pc:docMk/>
            <pc:sldMk cId="0" sldId="294"/>
            <ac:spMk id="5" creationId="{00000000-0000-0000-0000-000000000000}"/>
          </ac:spMkLst>
        </pc:spChg>
      </pc:sldChg>
      <pc:sldChg chg="modSp">
        <pc:chgData name="Price, William" userId="ea5642b3-ff14-4123-ad82-eabf09ba1444" providerId="ADAL" clId="{8F062E85-C694-4475-B4D3-E2AEB3A5659A}" dt="2020-04-23T19:53:01.799" v="95" actId="20577"/>
        <pc:sldMkLst>
          <pc:docMk/>
          <pc:sldMk cId="0" sldId="295"/>
        </pc:sldMkLst>
        <pc:spChg chg="mod">
          <ac:chgData name="Price, William" userId="ea5642b3-ff14-4123-ad82-eabf09ba1444" providerId="ADAL" clId="{8F062E85-C694-4475-B4D3-E2AEB3A5659A}" dt="2020-04-23T19:53:01.799" v="95" actId="20577"/>
          <ac:spMkLst>
            <pc:docMk/>
            <pc:sldMk cId="0" sldId="295"/>
            <ac:spMk id="6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736E5F-28AF-42A4-BBDC-6CC07E4E4FD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11E6601-E1EE-4638-BA0F-B8B3B1EB5C09}" type="parTrans" cxnId="{21043AF9-6335-4628-988D-C586DE9CC77B}">
      <dgm:prSet/>
      <dgm:spPr/>
      <dgm:t>
        <a:bodyPr/>
        <a:lstStyle/>
        <a:p>
          <a:endParaRPr lang="en-GB"/>
        </a:p>
      </dgm:t>
    </dgm:pt>
    <dgm:pt modelId="{C7B8B0B6-08CB-4EEB-9615-FD8A1DB43519}">
      <dgm:prSet phldrT="[Text]" custT="1"/>
      <dgm:spPr/>
      <dgm:t>
        <a:bodyPr/>
        <a:lstStyle/>
        <a:p>
          <a:r>
            <a:rPr lang="cy-GB" sz="1600" b="1" i="0" u="none" strike="noStrike" cap="none" baseline="0">
              <a:solidFill>
                <a:srgbClr val="000000"/>
              </a:solidFill>
              <a:uFillTx/>
              <a:latin typeface="Arial"/>
            </a:rPr>
            <a:t>Cymdeithasol</a:t>
          </a:r>
        </a:p>
      </dgm:t>
    </dgm:pt>
    <dgm:pt modelId="{065794BD-EB91-4970-BC50-D5D9CA51D717}" type="sibTrans" cxnId="{21043AF9-6335-4628-988D-C586DE9CC77B}">
      <dgm:prSet/>
      <dgm:spPr/>
      <dgm:t>
        <a:bodyPr/>
        <a:lstStyle/>
        <a:p>
          <a:endParaRPr lang="en-GB"/>
        </a:p>
      </dgm:t>
    </dgm:pt>
    <dgm:pt modelId="{9896C80D-F09F-4954-932D-2B4D9DC1A9BF}" type="parTrans" cxnId="{FEC9B383-D5F3-4DA4-AA0C-1DC6CFF898A4}">
      <dgm:prSet/>
      <dgm:spPr/>
      <dgm:t>
        <a:bodyPr/>
        <a:lstStyle/>
        <a:p>
          <a:endParaRPr lang="en-GB"/>
        </a:p>
      </dgm:t>
    </dgm:pt>
    <dgm:pt modelId="{830CC25C-31C4-48DA-B264-D1088BBBD740}">
      <dgm:prSet phldrT="[Text]" custT="1"/>
      <dgm:spPr/>
      <dgm:t>
        <a:bodyPr/>
        <a:lstStyle/>
        <a:p>
          <a:r>
            <a:rPr lang="cy-GB" sz="1600" b="1" i="0" u="none" strike="noStrike" cap="none" baseline="0">
              <a:solidFill>
                <a:srgbClr val="000000"/>
              </a:solidFill>
              <a:uFillTx/>
              <a:latin typeface="Arial"/>
            </a:rPr>
            <a:t>Seicolegol</a:t>
          </a:r>
        </a:p>
      </dgm:t>
    </dgm:pt>
    <dgm:pt modelId="{0EC9B5F0-389D-4761-B037-CC8CBB824C6E}" type="sibTrans" cxnId="{FEC9B383-D5F3-4DA4-AA0C-1DC6CFF898A4}">
      <dgm:prSet/>
      <dgm:spPr/>
      <dgm:t>
        <a:bodyPr/>
        <a:lstStyle/>
        <a:p>
          <a:endParaRPr lang="en-GB"/>
        </a:p>
      </dgm:t>
    </dgm:pt>
    <dgm:pt modelId="{A53D7E8B-A186-4F36-9DAD-EA3780461615}" type="parTrans" cxnId="{CBFB7208-A30B-4798-B59D-57D120077F48}">
      <dgm:prSet/>
      <dgm:spPr/>
      <dgm:t>
        <a:bodyPr/>
        <a:lstStyle/>
        <a:p>
          <a:endParaRPr lang="en-GB"/>
        </a:p>
      </dgm:t>
    </dgm:pt>
    <dgm:pt modelId="{9AF65B8D-FB27-42A0-A6DA-9A31465F7560}">
      <dgm:prSet phldrT="[Text]" custT="1"/>
      <dgm:spPr/>
      <dgm:t>
        <a:bodyPr/>
        <a:lstStyle/>
        <a:p>
          <a:r>
            <a:rPr lang="cy-GB" sz="1600" b="1" i="0" u="none" strike="noStrike" cap="none" baseline="0">
              <a:solidFill>
                <a:srgbClr val="000000"/>
              </a:solidFill>
              <a:uFillTx/>
              <a:latin typeface="Arial"/>
            </a:rPr>
            <a:t>Biolegol</a:t>
          </a:r>
        </a:p>
      </dgm:t>
    </dgm:pt>
    <dgm:pt modelId="{562E8C7A-4D73-4744-B83B-ECA65BF69E1D}" type="sibTrans" cxnId="{CBFB7208-A30B-4798-B59D-57D120077F48}">
      <dgm:prSet/>
      <dgm:spPr/>
      <dgm:t>
        <a:bodyPr/>
        <a:lstStyle/>
        <a:p>
          <a:endParaRPr lang="en-GB"/>
        </a:p>
      </dgm:t>
    </dgm:pt>
    <dgm:pt modelId="{3601666D-4C5D-44C1-994A-C8C1EFD14C5B}" type="pres">
      <dgm:prSet presAssocID="{D3736E5F-28AF-42A4-BBDC-6CC07E4E4FDA}" presName="compositeShape" presStyleCnt="0">
        <dgm:presLayoutVars>
          <dgm:chMax val="7"/>
          <dgm:dir/>
          <dgm:resizeHandles val="exact"/>
        </dgm:presLayoutVars>
      </dgm:prSet>
      <dgm:spPr/>
    </dgm:pt>
    <dgm:pt modelId="{263C674E-0025-4D12-B43C-3029A01206F0}" type="pres">
      <dgm:prSet presAssocID="{C7B8B0B6-08CB-4EEB-9615-FD8A1DB43519}" presName="circ1" presStyleLbl="vennNode1" presStyleIdx="0" presStyleCnt="3"/>
      <dgm:spPr/>
    </dgm:pt>
    <dgm:pt modelId="{99DF7812-466C-493C-A2DC-E046A99BF05C}" type="pres">
      <dgm:prSet presAssocID="{C7B8B0B6-08CB-4EEB-9615-FD8A1DB4351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950788C-ED45-4BCE-AEB2-C743F0D57304}" type="pres">
      <dgm:prSet presAssocID="{830CC25C-31C4-48DA-B264-D1088BBBD740}" presName="circ2" presStyleLbl="vennNode1" presStyleIdx="1" presStyleCnt="3" custScaleX="127522"/>
      <dgm:spPr/>
    </dgm:pt>
    <dgm:pt modelId="{B4661754-4AD9-4874-8A24-AE5262BDF5BA}" type="pres">
      <dgm:prSet presAssocID="{830CC25C-31C4-48DA-B264-D1088BBBD74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1689B3E-9894-46F9-BD25-99EF7D8F3B7D}" type="pres">
      <dgm:prSet presAssocID="{9AF65B8D-FB27-42A0-A6DA-9A31465F7560}" presName="circ3" presStyleLbl="vennNode1" presStyleIdx="2" presStyleCnt="3"/>
      <dgm:spPr/>
    </dgm:pt>
    <dgm:pt modelId="{8BDF0E6D-5302-4C8A-99E5-585AAF551167}" type="pres">
      <dgm:prSet presAssocID="{9AF65B8D-FB27-42A0-A6DA-9A31465F756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BFB7208-A30B-4798-B59D-57D120077F48}" srcId="{D3736E5F-28AF-42A4-BBDC-6CC07E4E4FDA}" destId="{9AF65B8D-FB27-42A0-A6DA-9A31465F7560}" srcOrd="2" destOrd="0" parTransId="{A53D7E8B-A186-4F36-9DAD-EA3780461615}" sibTransId="{562E8C7A-4D73-4744-B83B-ECA65BF69E1D}"/>
    <dgm:cxn modelId="{AE2F7911-8F3B-4122-8248-858AF4FDFA02}" type="presOf" srcId="{9AF65B8D-FB27-42A0-A6DA-9A31465F7560}" destId="{01689B3E-9894-46F9-BD25-99EF7D8F3B7D}" srcOrd="0" destOrd="0" presId="urn:microsoft.com/office/officeart/2005/8/layout/venn1"/>
    <dgm:cxn modelId="{BD4CFD27-EE92-4C55-8E84-E7DFCC83AC4A}" type="presOf" srcId="{9AF65B8D-FB27-42A0-A6DA-9A31465F7560}" destId="{8BDF0E6D-5302-4C8A-99E5-585AAF551167}" srcOrd="1" destOrd="0" presId="urn:microsoft.com/office/officeart/2005/8/layout/venn1"/>
    <dgm:cxn modelId="{3E1AD344-2DFE-42C8-9D6A-CD54FC12B955}" type="presOf" srcId="{C7B8B0B6-08CB-4EEB-9615-FD8A1DB43519}" destId="{263C674E-0025-4D12-B43C-3029A01206F0}" srcOrd="0" destOrd="0" presId="urn:microsoft.com/office/officeart/2005/8/layout/venn1"/>
    <dgm:cxn modelId="{C8305673-B681-4655-BB44-FE579ABE2F19}" type="presOf" srcId="{830CC25C-31C4-48DA-B264-D1088BBBD740}" destId="{E950788C-ED45-4BCE-AEB2-C743F0D57304}" srcOrd="0" destOrd="0" presId="urn:microsoft.com/office/officeart/2005/8/layout/venn1"/>
    <dgm:cxn modelId="{BEC1E754-FFE7-49D7-A146-61D6A890ED14}" type="presOf" srcId="{830CC25C-31C4-48DA-B264-D1088BBBD740}" destId="{B4661754-4AD9-4874-8A24-AE5262BDF5BA}" srcOrd="1" destOrd="0" presId="urn:microsoft.com/office/officeart/2005/8/layout/venn1"/>
    <dgm:cxn modelId="{FEC9B383-D5F3-4DA4-AA0C-1DC6CFF898A4}" srcId="{D3736E5F-28AF-42A4-BBDC-6CC07E4E4FDA}" destId="{830CC25C-31C4-48DA-B264-D1088BBBD740}" srcOrd="1" destOrd="0" parTransId="{9896C80D-F09F-4954-932D-2B4D9DC1A9BF}" sibTransId="{0EC9B5F0-389D-4761-B037-CC8CBB824C6E}"/>
    <dgm:cxn modelId="{CAC5EBBB-7ECC-41E4-835E-6462462B7A45}" type="presOf" srcId="{D3736E5F-28AF-42A4-BBDC-6CC07E4E4FDA}" destId="{3601666D-4C5D-44C1-994A-C8C1EFD14C5B}" srcOrd="0" destOrd="0" presId="urn:microsoft.com/office/officeart/2005/8/layout/venn1"/>
    <dgm:cxn modelId="{7969C9C2-246C-427C-9F4A-2BAAA1AA3806}" type="presOf" srcId="{C7B8B0B6-08CB-4EEB-9615-FD8A1DB43519}" destId="{99DF7812-466C-493C-A2DC-E046A99BF05C}" srcOrd="1" destOrd="0" presId="urn:microsoft.com/office/officeart/2005/8/layout/venn1"/>
    <dgm:cxn modelId="{21043AF9-6335-4628-988D-C586DE9CC77B}" srcId="{D3736E5F-28AF-42A4-BBDC-6CC07E4E4FDA}" destId="{C7B8B0B6-08CB-4EEB-9615-FD8A1DB43519}" srcOrd="0" destOrd="0" parTransId="{A11E6601-E1EE-4638-BA0F-B8B3B1EB5C09}" sibTransId="{065794BD-EB91-4970-BC50-D5D9CA51D717}"/>
    <dgm:cxn modelId="{7D58A91D-D219-4A12-A885-62BAA3C6EC2F}" type="presParOf" srcId="{3601666D-4C5D-44C1-994A-C8C1EFD14C5B}" destId="{263C674E-0025-4D12-B43C-3029A01206F0}" srcOrd="0" destOrd="0" presId="urn:microsoft.com/office/officeart/2005/8/layout/venn1"/>
    <dgm:cxn modelId="{A5D92E1E-3697-4F38-93D2-6233C70339EA}" type="presParOf" srcId="{3601666D-4C5D-44C1-994A-C8C1EFD14C5B}" destId="{99DF7812-466C-493C-A2DC-E046A99BF05C}" srcOrd="1" destOrd="0" presId="urn:microsoft.com/office/officeart/2005/8/layout/venn1"/>
    <dgm:cxn modelId="{0C630BB0-5777-4D1E-981C-B2610E6ABD0A}" type="presParOf" srcId="{3601666D-4C5D-44C1-994A-C8C1EFD14C5B}" destId="{E950788C-ED45-4BCE-AEB2-C743F0D57304}" srcOrd="2" destOrd="0" presId="urn:microsoft.com/office/officeart/2005/8/layout/venn1"/>
    <dgm:cxn modelId="{CBAF1649-EF27-48DA-ACA9-99ABA0B3E6FC}" type="presParOf" srcId="{3601666D-4C5D-44C1-994A-C8C1EFD14C5B}" destId="{B4661754-4AD9-4874-8A24-AE5262BDF5BA}" srcOrd="3" destOrd="0" presId="urn:microsoft.com/office/officeart/2005/8/layout/venn1"/>
    <dgm:cxn modelId="{F21E6AB4-E70B-4AE3-ADFF-17E257E534EF}" type="presParOf" srcId="{3601666D-4C5D-44C1-994A-C8C1EFD14C5B}" destId="{01689B3E-9894-46F9-BD25-99EF7D8F3B7D}" srcOrd="4" destOrd="0" presId="urn:microsoft.com/office/officeart/2005/8/layout/venn1"/>
    <dgm:cxn modelId="{B2E846C7-1024-4A85-85E7-7C20B4220FB8}" type="presParOf" srcId="{3601666D-4C5D-44C1-994A-C8C1EFD14C5B}" destId="{8BDF0E6D-5302-4C8A-99E5-585AAF551167}" srcOrd="5" destOrd="0" presId="urn:microsoft.com/office/officeart/2005/8/layout/venn1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C674E-0025-4D12-B43C-3029A01206F0}">
      <dsp:nvSpPr>
        <dsp:cNvPr id="0" name=""/>
        <dsp:cNvSpPr/>
      </dsp:nvSpPr>
      <dsp:spPr>
        <a:xfrm>
          <a:off x="2916165" y="44841"/>
          <a:ext cx="2152396" cy="21523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600" b="1" i="0" u="none" strike="noStrike" kern="1200" cap="none" baseline="0">
              <a:solidFill>
                <a:srgbClr val="000000"/>
              </a:solidFill>
              <a:uFillTx/>
              <a:latin typeface="Arial"/>
            </a:rPr>
            <a:t>Cymdeithasol</a:t>
          </a:r>
        </a:p>
      </dsp:txBody>
      <dsp:txXfrm>
        <a:off x="3203152" y="421511"/>
        <a:ext cx="1578424" cy="968578"/>
      </dsp:txXfrm>
    </dsp:sp>
    <dsp:sp modelId="{E950788C-ED45-4BCE-AEB2-C743F0D57304}">
      <dsp:nvSpPr>
        <dsp:cNvPr id="0" name=""/>
        <dsp:cNvSpPr/>
      </dsp:nvSpPr>
      <dsp:spPr>
        <a:xfrm>
          <a:off x="3396631" y="1390089"/>
          <a:ext cx="2744779" cy="21523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600" b="1" i="0" u="none" strike="noStrike" kern="1200" cap="none" baseline="0">
              <a:solidFill>
                <a:srgbClr val="000000"/>
              </a:solidFill>
              <a:uFillTx/>
              <a:latin typeface="Arial"/>
            </a:rPr>
            <a:t>Seicolegol</a:t>
          </a:r>
        </a:p>
      </dsp:txBody>
      <dsp:txXfrm>
        <a:off x="4236076" y="1946125"/>
        <a:ext cx="1646867" cy="1183818"/>
      </dsp:txXfrm>
    </dsp:sp>
    <dsp:sp modelId="{01689B3E-9894-46F9-BD25-99EF7D8F3B7D}">
      <dsp:nvSpPr>
        <dsp:cNvPr id="0" name=""/>
        <dsp:cNvSpPr/>
      </dsp:nvSpPr>
      <dsp:spPr>
        <a:xfrm>
          <a:off x="2139509" y="1390089"/>
          <a:ext cx="2152396" cy="21523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600" b="1" i="0" u="none" strike="noStrike" kern="1200" cap="none" baseline="0">
              <a:solidFill>
                <a:srgbClr val="000000"/>
              </a:solidFill>
              <a:uFillTx/>
              <a:latin typeface="Arial"/>
            </a:rPr>
            <a:t>Biolegol</a:t>
          </a:r>
        </a:p>
      </dsp:txBody>
      <dsp:txXfrm>
        <a:off x="2342193" y="1946125"/>
        <a:ext cx="1291438" cy="1183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A64F4-B6BE-43D7-8258-7CAB21EB9513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28306-6A46-4863-8C0C-1F72D70C1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07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ct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9817C42-F22D-4AEF-AACB-49B4A657562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5DB2C5-D028-471E-BA46-FD4F4A78578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7C42-F22D-4AEF-AACB-49B4A657562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2C5-D028-471E-BA46-FD4F4A7857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7C42-F22D-4AEF-AACB-49B4A657562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2C5-D028-471E-BA46-FD4F4A7857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7C42-F22D-4AEF-AACB-49B4A657562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2C5-D028-471E-BA46-FD4F4A7857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9817C42-F22D-4AEF-AACB-49B4A657562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5DB2C5-D028-471E-BA46-FD4F4A78578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7C42-F22D-4AEF-AACB-49B4A657562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E95DB2C5-D028-471E-BA46-FD4F4A78578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ct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ct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7C42-F22D-4AEF-AACB-49B4A657562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E95DB2C5-D028-471E-BA46-FD4F4A7857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7C42-F22D-4AEF-AACB-49B4A657562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2C5-D028-471E-BA46-FD4F4A78578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7C42-F22D-4AEF-AACB-49B4A657562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2C5-D028-471E-BA46-FD4F4A7857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ct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9817C42-F22D-4AEF-AACB-49B4A657562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5DB2C5-D028-471E-BA46-FD4F4A78578F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ct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9817C42-F22D-4AEF-AACB-49B4A657562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5DB2C5-D028-471E-BA46-FD4F4A78578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A9817C42-F22D-4AEF-AACB-49B4A657562E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E95DB2C5-D028-471E-BA46-FD4F4A78578F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ct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Tx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Tx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Tx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qualityhumanrights.com/en/publication-download/wales-fairer-repor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424263"/>
          </a:xfrm>
        </p:spPr>
        <p:txBody>
          <a:bodyPr>
            <a:normAutofit fontScale="90000"/>
          </a:bodyPr>
          <a:lstStyle/>
          <a:p>
            <a:pPr algn="l"/>
            <a:br>
              <a:rPr sz="4800"/>
            </a:br>
            <a:br>
              <a:rPr sz="4800"/>
            </a:br>
            <a:br>
              <a:rPr sz="4800"/>
            </a:br>
            <a:r>
              <a:rPr lang="cy-GB" sz="60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Mae'r sioe sleidiau hon yn rhoi trosolwg i chi o'r </a:t>
            </a:r>
            <a:br>
              <a:rPr sz="6000"/>
            </a:br>
            <a:r>
              <a:rPr lang="cy-GB" sz="60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model bioseicogymdeithasol (BSG) </a:t>
            </a:r>
            <a:br>
              <a:rPr sz="6000"/>
            </a:br>
            <a:br>
              <a:rPr sz="4800"/>
            </a:br>
            <a:r>
              <a:rPr lang="cy-GB" sz="4400" b="0" i="0" u="none" strike="noStrike" cap="none" baseline="0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Sarafino a Smith, 2014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424263"/>
          </a:xfrm>
        </p:spPr>
        <p:txBody>
          <a:bodyPr>
            <a:normAutofit fontScale="90000"/>
          </a:bodyPr>
          <a:lstStyle/>
          <a:p>
            <a:pPr algn="l"/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r>
              <a:rPr lang="cy-GB" sz="32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100"/>
            </a:br>
            <a:r>
              <a:rPr lang="cy-GB" sz="31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Mae'r model BSG yn ein hannog i archwilio amodau a allai achosi poen:</a:t>
            </a:r>
            <a:br>
              <a:rPr sz="31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900"/>
            </a:br>
            <a:r>
              <a:rPr lang="cy-GB" sz="49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r>
              <a:rPr lang="cy-GB" sz="2700" b="0" i="0" u="none" strike="noStrike" cap="none" baseline="0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074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>
              <a:latin typeface="Arial" pitchFamily="34" charset="0"/>
              <a:cs typeface="Arial" pitchFamily="34" charset="0"/>
            </a:endParaRPr>
          </a:p>
          <a:p>
            <a:endParaRPr lang="en-GB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700808"/>
            <a:ext cx="8082721" cy="39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y-GB" sz="28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Biolegol – anaf, cyflwr meddygol, diet ac </a:t>
            </a:r>
          </a:p>
          <a:p>
            <a:r>
              <a:rPr lang="cy-GB" sz="28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ymarfer corff  </a:t>
            </a:r>
          </a:p>
          <a:p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cy-GB" sz="28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Seicolegol – pryder neu </a:t>
            </a:r>
            <a:r>
              <a:rPr lang="cy-GB" sz="2800" b="0" i="0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orbryder</a:t>
            </a:r>
            <a:r>
              <a:rPr lang="cy-GB" sz="28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, tensiwn,</a:t>
            </a:r>
          </a:p>
          <a:p>
            <a:r>
              <a:rPr lang="cy-GB" sz="28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iselder, canolbwyntio ar y boen, diflastod a</a:t>
            </a:r>
          </a:p>
          <a:p>
            <a:r>
              <a:rPr lang="cy-GB" sz="28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chilio o weithgareddau bob dydd</a:t>
            </a: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28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Cymdeithasol – arwahanrwydd, unigedd, </a:t>
            </a:r>
            <a:r>
              <a:rPr lang="cy-GB" sz="2800" b="0" i="0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allgáu</a:t>
            </a:r>
            <a:r>
              <a:rPr lang="cy-GB" sz="28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cymdeithasol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5517232"/>
            <a:ext cx="3892321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y-GB" sz="1800" b="1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Sarafino a Smith, 2014</a:t>
            </a:r>
          </a:p>
          <a:p>
            <a:endParaRPr lang="en-GB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424263"/>
          </a:xfrm>
        </p:spPr>
        <p:txBody>
          <a:bodyPr>
            <a:normAutofit fontScale="90000"/>
          </a:bodyPr>
          <a:lstStyle/>
          <a:p>
            <a:pPr algn="l"/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r>
              <a:rPr lang="cy-GB" sz="32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100"/>
            </a:br>
            <a:r>
              <a:rPr lang="cy-GB" sz="31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Mae'r model BSG yn ein hannog i feddwl am amodau a allai helpu i liniaru poen:</a:t>
            </a:r>
            <a:br>
              <a:rPr sz="31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r>
              <a:rPr lang="cy-GB" sz="48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900"/>
            </a:br>
            <a:r>
              <a:rPr lang="cy-GB" sz="49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r>
              <a:rPr lang="cy-GB" sz="2700" b="0" i="0" u="none" strike="noStrike" cap="none" baseline="0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074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>
              <a:latin typeface="Arial" pitchFamily="34" charset="0"/>
              <a:cs typeface="Arial" pitchFamily="34" charset="0"/>
            </a:endParaRPr>
          </a:p>
          <a:p>
            <a:endParaRPr lang="en-GB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5517232"/>
            <a:ext cx="3892321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y-GB" sz="1800" b="1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Sarafino a Smith, 2014</a:t>
            </a:r>
          </a:p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67544" y="1772816"/>
            <a:ext cx="80827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Biolegol – meddyginiaethau, llawdriniaethau, newid diet</a:t>
            </a:r>
          </a:p>
          <a:p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ac ymarfer corff 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Seicolegol – emosiynau positif, e.e. optimistiaeth,</a:t>
            </a:r>
          </a:p>
          <a:p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bodlonrwydd, cymhelliant, gorffwys, tynnu sylw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Cymdeithasol – cysylltiadau â'r gymdeithas, e.e. teulu,    </a:t>
            </a:r>
            <a:b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</a:br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ffrindiau, y gymuned leol, addysg, gwaith, hamdden a </a:t>
            </a:r>
          </a:p>
          <a:p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gweithgareddau diwylliannol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424263"/>
          </a:xfrm>
        </p:spPr>
        <p:txBody>
          <a:bodyPr>
            <a:normAutofit fontScale="90000"/>
          </a:bodyPr>
          <a:lstStyle/>
          <a:p>
            <a:pPr algn="l"/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r>
              <a:rPr lang="cy-GB" sz="32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100"/>
            </a:br>
            <a:br>
              <a:rPr sz="3100"/>
            </a:br>
            <a:br>
              <a:rPr sz="3100"/>
            </a:br>
            <a:br>
              <a:rPr sz="3100"/>
            </a:br>
            <a:br>
              <a:rPr sz="3100"/>
            </a:br>
            <a:r>
              <a:rPr lang="cy-GB" sz="31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Mae'r model BSG yn ein hannog i feddwl am sut mae tair elfen y model yn rhyngweithio:</a:t>
            </a:r>
            <a:br>
              <a:rPr sz="31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r>
              <a:rPr lang="cy-GB" sz="48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900"/>
            </a:br>
            <a:r>
              <a:rPr lang="cy-GB" sz="49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r>
              <a:rPr lang="cy-GB" sz="2700" b="0" i="0" u="none" strike="noStrike" cap="none" baseline="0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074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>
              <a:latin typeface="Arial" pitchFamily="34" charset="0"/>
              <a:cs typeface="Arial" pitchFamily="34" charset="0"/>
            </a:endParaRPr>
          </a:p>
          <a:p>
            <a:endParaRPr lang="en-GB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556792"/>
            <a:ext cx="80827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Er enghraifft, mae </a:t>
            </a:r>
            <a:r>
              <a:rPr lang="cy-GB" sz="2000" b="0" i="0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Maia</a:t>
            </a: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yn gorfod mynd i'r llys ar ôl cael ei harestio am fandaliaeth. Dyma gefndir </a:t>
            </a:r>
            <a:r>
              <a:rPr lang="cy-GB" sz="2000" b="0" i="0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Maia</a:t>
            </a: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: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Merch, 17 oed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Mae'n byw gyda'i theulu lle mae pawb yn ddi-waith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Mae </a:t>
            </a:r>
            <a:r>
              <a:rPr lang="cy-GB" sz="2000" b="0" i="0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Maia'n</a:t>
            </a: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dweud ei bod hi'n yfed alcohol ar y stryd gyda'i ffrindiau  </a:t>
            </a:r>
            <a:b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</a:b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am ei bod hi 'wedi diflasu' 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Mae </a:t>
            </a:r>
            <a:r>
              <a:rPr lang="cy-GB" sz="2000" b="0" i="0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Maia</a:t>
            </a: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yn byw mewn ardal sy'n profi anfanteision cymdeithasol ac economaidd arwyddocaol, ac sydd â chyfraddau uchel o feichiogrwydd ymysg merched yn eu </a:t>
            </a:r>
            <a:r>
              <a:rPr lang="cy-GB" sz="2000" b="0" i="0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harddegau</a:t>
            </a: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 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424263"/>
          </a:xfrm>
        </p:spPr>
        <p:txBody>
          <a:bodyPr>
            <a:normAutofit fontScale="90000"/>
          </a:bodyPr>
          <a:lstStyle/>
          <a:p>
            <a:pPr algn="l"/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r>
              <a:rPr lang="cy-GB" sz="32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100"/>
            </a:br>
            <a:br>
              <a:rPr sz="3100"/>
            </a:br>
            <a:br>
              <a:rPr sz="3100"/>
            </a:br>
            <a:br>
              <a:rPr sz="3100"/>
            </a:br>
            <a:br>
              <a:rPr sz="3100"/>
            </a:br>
            <a:r>
              <a:rPr lang="cy-GB" sz="31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Maia - sut mae'r tair elfen yn rhyngweithio:</a:t>
            </a:r>
            <a:br>
              <a:rPr sz="31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r>
              <a:rPr lang="cy-GB" sz="48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900"/>
            </a:br>
            <a:r>
              <a:rPr lang="cy-GB" sz="49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r>
              <a:rPr lang="cy-GB" sz="2700" b="0" i="0" u="none" strike="noStrike" cap="none" baseline="0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074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>
              <a:latin typeface="Arial" pitchFamily="34" charset="0"/>
              <a:cs typeface="Arial" pitchFamily="34" charset="0"/>
            </a:endParaRPr>
          </a:p>
          <a:p>
            <a:endParaRPr lang="en-GB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7461" y="1865147"/>
            <a:ext cx="80827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Ffactorau cymdeithasol a diwylliannol yfed alcohol – cadarnhaol</a:t>
            </a:r>
          </a:p>
          <a:p>
            <a:r>
              <a:rPr lang="cy-GB" sz="2000" dirty="0">
                <a:solidFill>
                  <a:srgbClr val="000000"/>
                </a:solidFill>
                <a:latin typeface="Arial"/>
              </a:rPr>
              <a:t>  </a:t>
            </a: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mewn rhai cylchoedd, ond negyddol mewn cylchoedd eraill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Pwysau gan gyfoedion ymysg pobl ifanc – mae yfed dan oed yn fwy </a:t>
            </a:r>
          </a:p>
          <a:p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tebygol ymysg plant yn eu </a:t>
            </a:r>
            <a:r>
              <a:rPr lang="cy-GB" sz="2000" b="0" i="0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harddegau</a:t>
            </a: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sy'n dioddef o iselder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Rhyngweithio rhwng camddefnyddio sylweddau ac iselder – a yw'r </a:t>
            </a:r>
          </a:p>
          <a:p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alcohol yn achosi'r iselder neu a yw'r iselder yn sail i gamddefnyddio  </a:t>
            </a:r>
            <a:b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</a:b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sylweddau? Enghraifft o'r rhyngweithio rhwng ffactorau biolegol</a:t>
            </a:r>
          </a:p>
          <a:p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a seicolegol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Ymdeimlad </a:t>
            </a:r>
            <a:r>
              <a:rPr lang="cy-GB" sz="2000" b="0" i="0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Maia</a:t>
            </a: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o anobaith oherwydd ei hamgylchiadau</a:t>
            </a:r>
          </a:p>
          <a:p>
            <a:r>
              <a:rPr lang="cy-GB" sz="2000" dirty="0">
                <a:solidFill>
                  <a:srgbClr val="000000"/>
                </a:solidFill>
                <a:latin typeface="Arial"/>
              </a:rPr>
              <a:t>  </a:t>
            </a: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cymdeithasol – enghraifft o'r rhyngweithio rhwng ffactorau biolegol</a:t>
            </a:r>
            <a:r>
              <a:rPr lang="cy-GB" sz="2000" dirty="0">
                <a:solidFill>
                  <a:srgbClr val="000000"/>
                </a:solidFill>
                <a:latin typeface="Arial"/>
              </a:rPr>
              <a:t>,</a:t>
            </a:r>
          </a:p>
          <a:p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seicolegol a chymdeithasol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424263"/>
          </a:xfrm>
        </p:spPr>
        <p:txBody>
          <a:bodyPr>
            <a:normAutofit fontScale="90000"/>
          </a:bodyPr>
          <a:lstStyle/>
          <a:p>
            <a:pPr algn="l"/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r>
              <a:rPr lang="cy-GB" sz="32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100"/>
            </a:br>
            <a:br>
              <a:rPr sz="3100"/>
            </a:br>
            <a:br>
              <a:rPr sz="3100"/>
            </a:br>
            <a:br>
              <a:rPr sz="3100"/>
            </a:br>
            <a:br>
              <a:rPr sz="3100"/>
            </a:br>
            <a:r>
              <a:rPr lang="cy-GB" sz="31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Cysylltiadau rhwng problemau cymdeithasol ac iechyd meddwl </a:t>
            </a:r>
            <a:br>
              <a:rPr sz="31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r>
              <a:rPr lang="cy-GB" sz="48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900"/>
            </a:br>
            <a:r>
              <a:rPr lang="cy-GB" sz="49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r>
              <a:rPr lang="cy-GB" sz="2700" b="0" i="0" u="none" strike="noStrike" cap="none" baseline="0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074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>
              <a:latin typeface="Arial" pitchFamily="34" charset="0"/>
              <a:cs typeface="Arial" pitchFamily="34" charset="0"/>
            </a:endParaRPr>
          </a:p>
          <a:p>
            <a:endParaRPr lang="en-GB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234" y="1412776"/>
            <a:ext cx="8082721" cy="5888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Mae iechyd meddwl gwael yn effeithio ar sawl agwedd ar fywydau pobl.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Ar gyfartaledd, mae dynion sydd ag iechyd meddwl gwael yn marw 20 mlynedd yn gynt, ac mae merched yn marw 15 mlynedd yn gynt na'r boblogaeth yn gyffredinol (BMA, 2014).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Mae gan bobl sydd â salwch meddwl difrifol gyfradd diweithdra sydd bedair gwaith yn uwch na phobl sydd heb salwch meddwl (OECD, 2014).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cy-GB" sz="2000" b="1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Mae'r ystadegau a'r cyfeirnodau yma i'w gweld yn adroddiad y Comisiwn Cydraddoldeb a Hawliau Dynol (2015) </a:t>
            </a:r>
            <a:r>
              <a:rPr lang="cy-GB" sz="2000" b="1" i="1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A yw Cymru'n Decach?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Mae'r ystadegau yma'n dangos y cysylltiad rhwng problemau cymdeithasol ac iechyd meddwl.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229600" cy="5424263"/>
          </a:xfrm>
        </p:spPr>
        <p:txBody>
          <a:bodyPr>
            <a:normAutofit fontScale="90000"/>
          </a:bodyPr>
          <a:lstStyle/>
          <a:p>
            <a:pPr algn="l"/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r>
              <a:rPr lang="cy-GB" sz="32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100"/>
            </a:br>
            <a:br>
              <a:rPr sz="3100"/>
            </a:br>
            <a:br>
              <a:rPr sz="3100"/>
            </a:br>
            <a:br>
              <a:rPr sz="3100"/>
            </a:br>
            <a:br>
              <a:rPr sz="3100"/>
            </a:br>
            <a:r>
              <a:rPr lang="cy-GB" sz="31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I grynhoi:</a:t>
            </a:r>
            <a:r>
              <a:rPr lang="cy-GB" sz="27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2700"/>
            </a:br>
            <a:br>
              <a:rPr sz="31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r>
              <a:rPr lang="cy-GB" sz="48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900"/>
            </a:br>
            <a:r>
              <a:rPr lang="cy-GB" sz="49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r>
              <a:rPr lang="cy-GB" sz="2700" b="0" i="0" u="none" strike="noStrike" cap="none" baseline="0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074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>
              <a:latin typeface="Arial" pitchFamily="34" charset="0"/>
              <a:cs typeface="Arial" pitchFamily="34" charset="0"/>
            </a:endParaRPr>
          </a:p>
          <a:p>
            <a:endParaRPr lang="en-GB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772816"/>
            <a:ext cx="808272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Rockwell"/>
              </a:rPr>
              <a:t> </a:t>
            </a:r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Mae'r model BSG yn ein hannog i archwilio'r agweddau </a:t>
            </a:r>
            <a:b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</a:br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biolegol, seicolegol a chymdeithasegol ar fywydau pobl </a:t>
            </a:r>
          </a:p>
          <a:p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fel elfennau </a:t>
            </a:r>
            <a:r>
              <a:rPr lang="cy-GB" sz="2400" b="0" i="0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rhyngddibynnol</a:t>
            </a:r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hyd yn oed pan fydd rhywun </a:t>
            </a:r>
          </a:p>
          <a:p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yn cyflwyno problem sy'n gysylltiedig ag un agwedd  </a:t>
            </a:r>
            <a:b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</a:br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benodol, e.e. poen corfforol.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Cawn ein hatgoffa bod tair elfen y model yn</a:t>
            </a:r>
          </a:p>
          <a:p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rhyngweithio'n barhaus gyda'i gilydd, ac o ganlyniad gall</a:t>
            </a:r>
          </a:p>
          <a:p>
            <a:r>
              <a:rPr lang="cy-GB" sz="2400" dirty="0">
                <a:solidFill>
                  <a:srgbClr val="000000"/>
                </a:solidFill>
                <a:latin typeface="Arial"/>
              </a:rPr>
              <a:t>  </a:t>
            </a:r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un elfen ddylanwadu ar y llall ac i'r gwrthwyneb.</a:t>
            </a:r>
          </a:p>
          <a:p>
            <a:pPr>
              <a:buFont typeface="Arial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424263"/>
          </a:xfrm>
        </p:spPr>
        <p:txBody>
          <a:bodyPr>
            <a:normAutofit fontScale="90000"/>
          </a:bodyPr>
          <a:lstStyle/>
          <a:p>
            <a:pPr algn="l"/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r>
              <a:rPr lang="cy-GB" sz="32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100"/>
            </a:br>
            <a:br>
              <a:rPr sz="3100"/>
            </a:br>
            <a:br>
              <a:rPr sz="3100"/>
            </a:br>
            <a:br>
              <a:rPr sz="3100"/>
            </a:br>
            <a:br>
              <a:rPr sz="3100"/>
            </a:br>
            <a:r>
              <a:rPr lang="cy-GB" sz="31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Cyfeirnodau</a:t>
            </a:r>
            <a:br>
              <a:rPr sz="31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r>
              <a:rPr lang="cy-GB" sz="48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900"/>
            </a:br>
            <a:r>
              <a:rPr lang="cy-GB" sz="49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r>
              <a:rPr lang="cy-GB" sz="2700" b="0" i="0" u="none" strike="noStrike" cap="none" baseline="0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074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>
              <a:latin typeface="Arial" pitchFamily="34" charset="0"/>
              <a:cs typeface="Arial" pitchFamily="34" charset="0"/>
            </a:endParaRPr>
          </a:p>
          <a:p>
            <a:endParaRPr lang="en-GB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700808"/>
            <a:ext cx="8082721" cy="52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0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Adroddiad y Comisiwn Cydraddoldeb a Hawliau Dynol (2015) </a:t>
            </a:r>
            <a:r>
              <a:rPr lang="cy-GB" sz="2000" b="0" i="1" u="none" strike="noStrike" cap="none" baseline="0">
                <a:solidFill>
                  <a:srgbClr val="000000"/>
                </a:solidFill>
                <a:uFillTx/>
                <a:latin typeface="Arial"/>
              </a:rPr>
              <a:t>A yw Cymru'n Decach? </a:t>
            </a:r>
            <a:r>
              <a:rPr lang="cy-GB" sz="20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Ar </a:t>
            </a: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gael yn:</a:t>
            </a:r>
          </a:p>
          <a:p>
            <a:r>
              <a:rPr lang="cy-GB" sz="2000" b="0" i="0" u="sng" strike="noStrike" cap="none" baseline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hlinkClick r:id="rId2" history="0"/>
              </a:rPr>
              <a:t>https://www.equalityhumanrights.com/en/publication-download/wales-fairer-report</a:t>
            </a: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(Fel ar: 7 Hydref 2017).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cy-GB" sz="2000" b="0" i="0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Sarafino</a:t>
            </a: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, E. a Smith, T. (2014) </a:t>
            </a:r>
            <a:r>
              <a:rPr lang="cy-GB" sz="2000" b="0" i="1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Health</a:t>
            </a:r>
            <a:r>
              <a:rPr lang="cy-GB" sz="2000" b="0" i="1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cy-GB" sz="2000" b="0" i="1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psychology</a:t>
            </a:r>
            <a:r>
              <a:rPr lang="cy-GB" sz="2000" b="0" i="1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: </a:t>
            </a:r>
            <a:r>
              <a:rPr lang="cy-GB" sz="2000" b="0" i="1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biopsychosocial</a:t>
            </a:r>
            <a:r>
              <a:rPr lang="cy-GB" sz="2000" b="0" i="1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cy-GB" sz="2000" b="0" i="1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interactions</a:t>
            </a:r>
            <a:r>
              <a:rPr lang="cy-GB" sz="2000" b="0" i="1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. </a:t>
            </a: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Yr wythfed rhifyn.  </a:t>
            </a:r>
            <a:r>
              <a:rPr lang="cy-GB" sz="2000" b="0" i="0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Hoboken</a:t>
            </a: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, NJ: John </a:t>
            </a:r>
            <a:r>
              <a:rPr lang="cy-GB" sz="2000" b="0" i="0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Wiley</a:t>
            </a:r>
            <a:r>
              <a:rPr lang="cy-GB" sz="20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a'i Feibion. 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en-GB" sz="2000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424263"/>
          </a:xfrm>
        </p:spPr>
        <p:txBody>
          <a:bodyPr>
            <a:normAutofit fontScale="90000"/>
          </a:bodyPr>
          <a:lstStyle/>
          <a:p>
            <a:pPr algn="l"/>
            <a:br>
              <a:rPr sz="4800" dirty="0"/>
            </a:br>
            <a:br>
              <a:rPr sz="4800" dirty="0"/>
            </a:br>
            <a:br>
              <a:rPr sz="4800" dirty="0"/>
            </a:br>
            <a:r>
              <a:rPr lang="cy-GB" sz="4900" b="0" i="0" u="none" strike="noStrike" cap="none" baseline="0" dirty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Mae'r model </a:t>
            </a:r>
            <a:r>
              <a:rPr lang="cy-GB" sz="4900" b="0" i="0" u="none" strike="noStrike" cap="none" baseline="0" dirty="0" err="1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bioseicogymdeithasol</a:t>
            </a:r>
            <a:r>
              <a:rPr lang="cy-GB" sz="4900" b="0" i="0" u="none" strike="noStrike" cap="none" baseline="0" dirty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yn cynnig bod ffactorau biolegol, seicolegol a chymdeithasol yn dylanwadu ar </a:t>
            </a:r>
            <a:r>
              <a:rPr lang="cy-GB" sz="4900" b="1" i="1" u="none" strike="noStrike" cap="none" baseline="0" dirty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ac</a:t>
            </a:r>
            <a:r>
              <a:rPr lang="cy-GB" sz="4900" b="0" i="0" u="none" strike="noStrike" cap="none" baseline="0" dirty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yn cael eu dylanwadu gan iechyd unigolion</a:t>
            </a:r>
            <a:br>
              <a:rPr sz="4900" dirty="0"/>
            </a:br>
            <a:r>
              <a:rPr lang="cy-GB" sz="4900" b="1" i="0" u="none" strike="noStrike" cap="none" baseline="0" dirty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 dirty="0"/>
            </a:br>
            <a:r>
              <a:rPr lang="cy-GB" sz="2700" b="0" i="0" u="none" strike="noStrike" cap="none" baseline="0" dirty="0" err="1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Sarafino</a:t>
            </a:r>
            <a:r>
              <a:rPr lang="cy-GB" sz="2700" b="0" i="0" u="none" strike="noStrike" cap="none" baseline="0" dirty="0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a Smith, 2014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424263"/>
          </a:xfrm>
        </p:spPr>
        <p:txBody>
          <a:bodyPr>
            <a:normAutofit fontScale="90000"/>
          </a:bodyPr>
          <a:lstStyle/>
          <a:p>
            <a:pPr algn="l"/>
            <a:br>
              <a:rPr sz="4800"/>
            </a:br>
            <a:br>
              <a:rPr sz="4800"/>
            </a:br>
            <a:br>
              <a:rPr sz="4800"/>
            </a:br>
            <a:r>
              <a:rPr lang="cy-GB" sz="36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Mae'r model BSG yn cyflwyno ffactorau biolegol fel: </a:t>
            </a:r>
            <a:br>
              <a:rPr sz="4800"/>
            </a:br>
            <a:r>
              <a:rPr lang="cy-GB" sz="48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900"/>
            </a:br>
            <a:r>
              <a:rPr lang="cy-GB" sz="49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r>
              <a:rPr lang="cy-GB" sz="2700" b="0" i="0" u="none" strike="noStrike" cap="none" baseline="0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Sarafino a Smith, 2014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082721" cy="442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y-GB" sz="28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Deunyddiau a phrosesau genetig sydd wedi'u </a:t>
            </a:r>
          </a:p>
          <a:p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 hetifeddu gan rieni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Ffactorau sy'n cynnwys ffisioleg rhywun</a:t>
            </a:r>
          </a:p>
          <a:p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(h.y. sut mae eu celloedd, eu cyhyrau a'u horganau yn</a:t>
            </a:r>
          </a:p>
          <a:p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rhyngweithio)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Iechyd biolegol sy'n dibynnu ar sut mae'r systemau</a:t>
            </a:r>
          </a:p>
          <a:p>
            <a:r>
              <a:rPr lang="cy-GB" sz="2400" b="0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 corfforol yma'n rhyngweithio gyda'i gilydd</a:t>
            </a:r>
          </a:p>
          <a:p>
            <a:endParaRPr lang="en-GB" sz="2800" dirty="0">
              <a:latin typeface="Arial" pitchFamily="34" charset="0"/>
              <a:cs typeface="Arial" pitchFamily="34" charset="0"/>
            </a:endParaRPr>
          </a:p>
          <a:p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424263"/>
          </a:xfrm>
        </p:spPr>
        <p:txBody>
          <a:bodyPr>
            <a:normAutofit fontScale="90000"/>
          </a:bodyPr>
          <a:lstStyle/>
          <a:p>
            <a:pPr algn="l"/>
            <a:br>
              <a:rPr sz="4800"/>
            </a:br>
            <a:br>
              <a:rPr sz="4800"/>
            </a:br>
            <a:br>
              <a:rPr sz="4800"/>
            </a:br>
            <a:r>
              <a:rPr lang="cy-GB" sz="36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Mae'r model BSG yn cyflwyno ffactorau seicolegol fel: </a:t>
            </a:r>
            <a:br>
              <a:rPr sz="4800"/>
            </a:br>
            <a:r>
              <a:rPr lang="cy-GB" sz="48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900"/>
            </a:br>
            <a:r>
              <a:rPr lang="cy-GB" sz="49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r>
              <a:rPr lang="cy-GB" sz="2700" b="0" i="0" u="none" strike="noStrike" cap="none" baseline="0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Sarafino a Smith, 2014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074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>
              <a:latin typeface="Arial" pitchFamily="34" charset="0"/>
              <a:cs typeface="Arial" pitchFamily="34" charset="0"/>
            </a:endParaRPr>
          </a:p>
          <a:p>
            <a:endParaRPr lang="en-GB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628800"/>
            <a:ext cx="8082721" cy="338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y-GB" sz="36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Gwybyddiaeth</a:t>
            </a:r>
          </a:p>
          <a:p>
            <a:endParaRPr lang="en-GB" sz="360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36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Emosiwn</a:t>
            </a:r>
          </a:p>
          <a:p>
            <a:pPr>
              <a:buFont typeface="Arial" pitchFamily="34" charset="0"/>
              <a:buChar char="•"/>
            </a:pPr>
            <a:endParaRPr lang="en-GB" sz="360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36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Cymhelliant</a:t>
            </a:r>
          </a:p>
          <a:p>
            <a:endParaRPr lang="en-GB" sz="36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424263"/>
          </a:xfrm>
        </p:spPr>
        <p:txBody>
          <a:bodyPr>
            <a:normAutofit fontScale="90000"/>
          </a:bodyPr>
          <a:lstStyle/>
          <a:p>
            <a:pPr algn="l"/>
            <a:br>
              <a:rPr sz="4800"/>
            </a:br>
            <a:br>
              <a:rPr sz="4800"/>
            </a:br>
            <a:br>
              <a:rPr sz="4800"/>
            </a:br>
            <a:r>
              <a:rPr lang="cy-GB" sz="36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Mae gwybyddiaeth yn cynnwys nodweddion seicolegol fel: </a:t>
            </a:r>
            <a:br>
              <a:rPr sz="4800"/>
            </a:br>
            <a:r>
              <a:rPr lang="cy-GB" sz="48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900"/>
            </a:br>
            <a:r>
              <a:rPr lang="cy-GB" sz="49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r>
              <a:rPr lang="cy-GB" sz="2700" b="0" i="0" u="none" strike="noStrike" cap="none" baseline="0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Sarafino a Smith, 2014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074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>
              <a:latin typeface="Arial" pitchFamily="34" charset="0"/>
              <a:cs typeface="Arial" pitchFamily="34" charset="0"/>
            </a:endParaRPr>
          </a:p>
          <a:p>
            <a:endParaRPr lang="en-GB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484784"/>
            <a:ext cx="8082721" cy="350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y-GB" sz="28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cy-GB" sz="32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Canfod </a:t>
            </a:r>
          </a:p>
          <a:p>
            <a:pPr>
              <a:buFont typeface="Arial" pitchFamily="34" charset="0"/>
              <a:buChar char="•"/>
            </a:pPr>
            <a:r>
              <a:rPr lang="cy-GB" sz="32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Dysgu </a:t>
            </a:r>
          </a:p>
          <a:p>
            <a:pPr>
              <a:buFont typeface="Arial" pitchFamily="34" charset="0"/>
              <a:buChar char="•"/>
            </a:pPr>
            <a:r>
              <a:rPr lang="cy-GB" sz="32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Cofio </a:t>
            </a:r>
          </a:p>
          <a:p>
            <a:pPr>
              <a:buFont typeface="Arial" pitchFamily="34" charset="0"/>
              <a:buChar char="•"/>
            </a:pPr>
            <a:r>
              <a:rPr lang="cy-GB" sz="32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Meddwl</a:t>
            </a:r>
          </a:p>
          <a:p>
            <a:pPr>
              <a:buFont typeface="Arial" pitchFamily="34" charset="0"/>
              <a:buChar char="•"/>
            </a:pPr>
            <a:r>
              <a:rPr lang="cy-GB" sz="32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Dehongli</a:t>
            </a:r>
          </a:p>
          <a:p>
            <a:pPr>
              <a:buFont typeface="Arial" pitchFamily="34" charset="0"/>
              <a:buChar char="•"/>
            </a:pPr>
            <a:r>
              <a:rPr lang="cy-GB" sz="32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Credu</a:t>
            </a:r>
          </a:p>
          <a:p>
            <a:pPr>
              <a:buFont typeface="Arial" pitchFamily="34" charset="0"/>
              <a:buChar char="•"/>
            </a:pPr>
            <a:r>
              <a:rPr lang="cy-GB" sz="32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Datrys problemau 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424263"/>
          </a:xfrm>
        </p:spPr>
        <p:txBody>
          <a:bodyPr>
            <a:normAutofit fontScale="90000"/>
          </a:bodyPr>
          <a:lstStyle/>
          <a:p>
            <a:pPr algn="l"/>
            <a:br>
              <a:rPr sz="4800"/>
            </a:br>
            <a:br>
              <a:rPr sz="4800"/>
            </a:br>
            <a:br>
              <a:rPr sz="4800"/>
            </a:br>
            <a:r>
              <a:rPr lang="cy-GB" sz="36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Mae emosiwn yn cynnwys ein teimladau goddrychol sy'n rhyngweithio gyda: </a:t>
            </a:r>
            <a:br>
              <a:rPr sz="4800"/>
            </a:br>
            <a:r>
              <a:rPr lang="cy-GB" sz="48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900"/>
            </a:br>
            <a:r>
              <a:rPr lang="cy-GB" sz="49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r>
              <a:rPr lang="cy-GB" sz="2700" b="0" i="0" u="none" strike="noStrike" cap="none" baseline="0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Sarafino a Smith, 2014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074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>
              <a:latin typeface="Arial" pitchFamily="34" charset="0"/>
              <a:cs typeface="Arial" pitchFamily="34" charset="0"/>
            </a:endParaRPr>
          </a:p>
          <a:p>
            <a:endParaRPr lang="en-GB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628800"/>
            <a:ext cx="8082721" cy="338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36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Ein meddyliau </a:t>
            </a:r>
          </a:p>
          <a:p>
            <a:endParaRPr lang="en-GB" sz="360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36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Ein hymddygiad</a:t>
            </a:r>
          </a:p>
          <a:p>
            <a:r>
              <a:rPr lang="en-GB" sz="360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cy-GB" sz="36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Ein ffisioleg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424263"/>
          </a:xfrm>
        </p:spPr>
        <p:txBody>
          <a:bodyPr>
            <a:normAutofit fontScale="90000"/>
          </a:bodyPr>
          <a:lstStyle/>
          <a:p>
            <a:pPr algn="l"/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r>
              <a:rPr lang="cy-GB" sz="31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Mae cymhelliant yn llunio rhan o'n gwneuthuriad seicolegol ac mae'n ein galluogi ni i:</a:t>
            </a:r>
            <a:br>
              <a:rPr sz="31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900"/>
            </a:br>
            <a:r>
              <a:rPr lang="cy-GB" sz="49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r>
              <a:rPr lang="cy-GB" sz="2700" b="0" i="0" u="none" strike="noStrike" cap="none" baseline="0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Sarafino a Smith, 2014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074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>
              <a:latin typeface="Arial" pitchFamily="34" charset="0"/>
              <a:cs typeface="Arial" pitchFamily="34" charset="0"/>
            </a:endParaRPr>
          </a:p>
          <a:p>
            <a:endParaRPr lang="en-GB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628800"/>
            <a:ext cx="8082721" cy="338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36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Ddechrau gweithgaredd</a:t>
            </a:r>
          </a:p>
          <a:p>
            <a:endParaRPr lang="en-GB" sz="360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36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Dewis cyfeiriad gweithgaredd</a:t>
            </a:r>
          </a:p>
          <a:p>
            <a:endParaRPr lang="en-GB" sz="360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36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Parhau i wneud gweithgaredd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424263"/>
          </a:xfrm>
        </p:spPr>
        <p:txBody>
          <a:bodyPr>
            <a:normAutofit fontScale="90000"/>
          </a:bodyPr>
          <a:lstStyle/>
          <a:p>
            <a:pPr algn="l"/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r>
              <a:rPr lang="cy-GB" sz="32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Mae'r model BSG yn cyflwyno ffactorau cymdeithasol fel: </a:t>
            </a:r>
            <a:br>
              <a:rPr sz="3200"/>
            </a:br>
            <a:br>
              <a:rPr sz="31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900"/>
            </a:br>
            <a:r>
              <a:rPr lang="cy-GB" sz="49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r>
              <a:rPr lang="cy-GB" sz="2700" b="0" i="0" u="none" strike="noStrike" cap="none" baseline="0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Sarafino a Smith, 2014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074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>
              <a:latin typeface="Arial" pitchFamily="34" charset="0"/>
              <a:cs typeface="Arial" pitchFamily="34" charset="0"/>
            </a:endParaRPr>
          </a:p>
          <a:p>
            <a:endParaRPr lang="en-GB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96752"/>
            <a:ext cx="8082721" cy="4485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y-GB" sz="36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Y gymdeithas a chymuned  </a:t>
            </a:r>
          </a:p>
          <a:p>
            <a:endParaRPr lang="en-GB" sz="360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36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Perthynas deuluol</a:t>
            </a:r>
          </a:p>
          <a:p>
            <a:pPr>
              <a:buFont typeface="Arial" pitchFamily="34" charset="0"/>
              <a:buChar char="•"/>
            </a:pPr>
            <a:endParaRPr lang="en-GB" sz="360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36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Cyfeillgarwch</a:t>
            </a:r>
          </a:p>
          <a:p>
            <a:endParaRPr lang="en-GB" sz="360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y-GB" sz="36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 Cyfryngau torfol </a:t>
            </a:r>
          </a:p>
          <a:p>
            <a:endParaRPr lang="en-GB" sz="36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5424263"/>
          </a:xfrm>
        </p:spPr>
        <p:txBody>
          <a:bodyPr>
            <a:normAutofit fontScale="90000"/>
          </a:bodyPr>
          <a:lstStyle/>
          <a:p>
            <a:pPr algn="l"/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br>
              <a:rPr sz="4800"/>
            </a:br>
            <a:r>
              <a:rPr lang="cy-GB" sz="32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r>
              <a:rPr lang="cy-GB" sz="32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3200"/>
            </a:br>
            <a:br>
              <a:rPr sz="3200"/>
            </a:br>
            <a:br>
              <a:rPr sz="3100"/>
            </a:br>
            <a:r>
              <a:rPr lang="cy-GB" sz="2200" b="0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Mae'r model BSG yn dadlau bod ffactorau biolegol, cymdeithasol a seicolegol yn rhyngweithio'n barhaus gyda'i gilydd fel elfennau cynhenid a rhyngddibynnol yn ein bywydau.</a:t>
            </a:r>
            <a:br>
              <a:rPr sz="2200"/>
            </a:br>
            <a:br>
              <a:rPr sz="2200"/>
            </a:br>
            <a:r>
              <a:rPr lang="cy-GB" sz="2200" b="0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Gan hynny, dylai asesiadau o anghenion pobl ddefnyddio dull holistaidd bob amser (gan roi ystyriaeth i dair elfen y model) waeth lle bo'r ffocws cychwynnol.</a:t>
            </a:r>
            <a:br>
              <a:rPr sz="4800"/>
            </a:br>
            <a:br>
              <a:rPr sz="4800"/>
            </a:br>
            <a:br>
              <a:rPr sz="4800"/>
            </a:br>
            <a:br>
              <a:rPr sz="4900"/>
            </a:br>
            <a:r>
              <a:rPr lang="cy-GB" sz="4900" b="1" i="0" u="none" strike="noStrike" cap="none" baseline="0">
                <a:solidFill>
                  <a:srgbClr val="30356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 </a:t>
            </a:r>
            <a:br>
              <a:rPr sz="4800"/>
            </a:br>
            <a:r>
              <a:rPr lang="cy-GB" sz="2700" b="0" i="0" u="none" strike="noStrike" cap="none" baseline="0">
                <a:solidFill>
                  <a:srgbClr val="000000"/>
                </a:solidFill>
                <a:effectLst>
                  <a:outerShdw blurRad="38100" dist="25500" dir="5400000" algn="tl" rotWithShape="0">
                    <a:srgbClr val="000000">
                      <a:alpha val="74902"/>
                    </a:srgbClr>
                  </a:outerShdw>
                </a:effectLst>
                <a:uFillTx/>
                <a:latin typeface="Arial"/>
              </a:rPr>
              <a:t>Sarafino a Smith, 2014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074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>
              <a:latin typeface="Arial" pitchFamily="34" charset="0"/>
              <a:cs typeface="Arial" pitchFamily="34" charset="0"/>
            </a:endParaRPr>
          </a:p>
          <a:p>
            <a:endParaRPr lang="en-GB" sz="36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95536" y="2780928"/>
          <a:ext cx="8280920" cy="358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2996952"/>
            <a:ext cx="2592288" cy="1739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b="1" i="0" u="none" strike="noStrike" cap="none" baseline="0" dirty="0">
                <a:solidFill>
                  <a:srgbClr val="FFFFFF"/>
                </a:solidFill>
                <a:uFillTx/>
                <a:latin typeface="Arial"/>
              </a:rPr>
              <a:t>Y model </a:t>
            </a:r>
            <a:r>
              <a:rPr lang="cy-GB" sz="1800" b="1" i="0" u="none" strike="noStrike" cap="none" baseline="0" dirty="0" err="1">
                <a:solidFill>
                  <a:srgbClr val="FFFFFF"/>
                </a:solidFill>
                <a:uFillTx/>
                <a:latin typeface="Arial"/>
              </a:rPr>
              <a:t>bioseicogymdeithasol</a:t>
            </a:r>
            <a:r>
              <a:rPr lang="cy-GB" sz="1800" b="1" i="0" u="none" strike="noStrike" cap="none" baseline="0" dirty="0">
                <a:solidFill>
                  <a:srgbClr val="FFFFFF"/>
                </a:solidFill>
                <a:uFillTx/>
                <a:latin typeface="Arial"/>
              </a:rPr>
              <a:t> fel </a:t>
            </a:r>
            <a:r>
              <a:rPr lang="cy-GB" sz="1800" b="1" i="1" u="none" strike="noStrike" cap="none" baseline="0" dirty="0">
                <a:solidFill>
                  <a:srgbClr val="FFFFFF"/>
                </a:solidFill>
                <a:uFillTx/>
                <a:latin typeface="Arial"/>
              </a:rPr>
              <a:t>system</a:t>
            </a:r>
            <a:r>
              <a:rPr lang="cy-GB" sz="1800" b="1" i="0" u="none" strike="noStrike" cap="none" baseline="0" dirty="0">
                <a:solidFill>
                  <a:srgbClr val="FFFFFF"/>
                </a:solidFill>
                <a:uFillTx/>
                <a:latin typeface="Arial"/>
              </a:rPr>
              <a:t> – </a:t>
            </a:r>
            <a:r>
              <a:rPr lang="cy-GB" sz="1800" b="1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endid dynamig </a:t>
            </a:r>
            <a:r>
              <a:rPr lang="cy-GB" sz="1800" b="1" i="0" u="none" strike="noStrike" cap="none" baseline="0" dirty="0">
                <a:solidFill>
                  <a:srgbClr val="FFFFFF"/>
                </a:solidFill>
                <a:uFillTx/>
                <a:latin typeface="Arial"/>
              </a:rPr>
              <a:t>sydd â rhannau sy'n </a:t>
            </a:r>
            <a:r>
              <a:rPr lang="cy-GB" sz="1800" b="1" i="0" u="none" strike="noStrike" cap="none" baseline="0" dirty="0" err="1">
                <a:solidFill>
                  <a:srgbClr val="000000"/>
                </a:solidFill>
                <a:uFillTx/>
                <a:latin typeface="Arial"/>
              </a:rPr>
              <a:t>rhyngberthyn</a:t>
            </a:r>
            <a:r>
              <a:rPr lang="cy-GB" sz="1800" b="1" i="0" u="none" strike="noStrike" cap="none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0192" y="3068960"/>
            <a:ext cx="2018240" cy="158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4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Dynamig - yn weithredol ac yn barhaus</a:t>
            </a:r>
          </a:p>
          <a:p>
            <a:endParaRPr lang="en-GB" sz="1400">
              <a:latin typeface="Arial" pitchFamily="34" charset="0"/>
              <a:cs typeface="Arial" pitchFamily="34" charset="0"/>
            </a:endParaRP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Endid - yr unigolyn</a:t>
            </a:r>
          </a:p>
          <a:p>
            <a:endParaRPr lang="en-GB" sz="1400">
              <a:latin typeface="Arial" pitchFamily="34" charset="0"/>
              <a:cs typeface="Arial" pitchFamily="34" charset="0"/>
            </a:endParaRPr>
          </a:p>
          <a:p>
            <a:r>
              <a:rPr lang="cy-GB" sz="1400" b="0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Rhyngberthyn - unedig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5301208"/>
            <a:ext cx="1874080" cy="915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y-GB" sz="1800" b="1" i="0" u="none" strike="noStrike" cap="none" baseline="0">
                <a:solidFill>
                  <a:srgbClr val="000000"/>
                </a:solidFill>
                <a:uFillTx/>
                <a:latin typeface="Arial"/>
              </a:rPr>
              <a:t>Sarafino a Smith, 2014</a:t>
            </a:r>
          </a:p>
          <a:p>
            <a:endParaRPr lang="en-GB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16.11.04"/>
  <p:tag name="AS_TITLE" val="Aspose.Slides for Java"/>
  <p:tag name="AS_VERSION" val="16.10.0.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oundry">
      <a:majorFont>
        <a:latin typeface="Rockwell"/>
        <a:ea typeface="Arial"/>
        <a:cs typeface="Arial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Arial"/>
        <a:cs typeface="Arial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832b384a-2257-4cfa-bfad-d85e81cba7f6">
      <UserInfo>
        <DisplayName/>
        <AccountId xsi:nil="true"/>
        <AccountType/>
      </UserInfo>
    </Owner>
    <DefaultSectionNames xmlns="832b384a-2257-4cfa-bfad-d85e81cba7f6" xsi:nil="true"/>
    <FolderType xmlns="832b384a-2257-4cfa-bfad-d85e81cba7f6" xsi:nil="true"/>
    <CultureName xmlns="832b384a-2257-4cfa-bfad-d85e81cba7f6" xsi:nil="true"/>
    <Leaders xmlns="832b384a-2257-4cfa-bfad-d85e81cba7f6">
      <UserInfo>
        <DisplayName/>
        <AccountId xsi:nil="true"/>
        <AccountType/>
      </UserInfo>
    </Leaders>
    <Distribution_Groups xmlns="832b384a-2257-4cfa-bfad-d85e81cba7f6" xsi:nil="true"/>
    <Member_Groups xmlns="832b384a-2257-4cfa-bfad-d85e81cba7f6">
      <UserInfo>
        <DisplayName/>
        <AccountId xsi:nil="true"/>
        <AccountType/>
      </UserInfo>
    </Member_Groups>
    <Is_Collaboration_Space_Locked xmlns="832b384a-2257-4cfa-bfad-d85e81cba7f6" xsi:nil="true"/>
    <Invited_Members xmlns="832b384a-2257-4cfa-bfad-d85e81cba7f6" xsi:nil="true"/>
    <TeamsChannelId xmlns="832b384a-2257-4cfa-bfad-d85e81cba7f6" xsi:nil="true"/>
    <Invited_Leaders xmlns="832b384a-2257-4cfa-bfad-d85e81cba7f6" xsi:nil="true"/>
    <Math_Settings xmlns="832b384a-2257-4cfa-bfad-d85e81cba7f6" xsi:nil="true"/>
    <Members xmlns="832b384a-2257-4cfa-bfad-d85e81cba7f6">
      <UserInfo>
        <DisplayName/>
        <AccountId xsi:nil="true"/>
        <AccountType/>
      </UserInfo>
    </Members>
    <Has_Leaders_Only_SectionGroup xmlns="832b384a-2257-4cfa-bfad-d85e81cba7f6" xsi:nil="true"/>
    <AppVersion xmlns="832b384a-2257-4cfa-bfad-d85e81cba7f6" xsi:nil="true"/>
    <LMS_Mappings xmlns="832b384a-2257-4cfa-bfad-d85e81cba7f6" xsi:nil="true"/>
    <Self_Registration_Enabled xmlns="832b384a-2257-4cfa-bfad-d85e81cba7f6" xsi:nil="true"/>
    <IsNotebookLocked xmlns="832b384a-2257-4cfa-bfad-d85e81cba7f6" xsi:nil="true"/>
    <NotebookType xmlns="832b384a-2257-4cfa-bfad-d85e81cba7f6" xsi:nil="true"/>
    <Templates xmlns="832b384a-2257-4cfa-bfad-d85e81cba7f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B19B8D55095E4483DC34688D2074C0" ma:contentTypeVersion="41" ma:contentTypeDescription="Create a new document." ma:contentTypeScope="" ma:versionID="13b8a368067085c9d7a6b5aa8b05b933">
  <xsd:schema xmlns:xsd="http://www.w3.org/2001/XMLSchema" xmlns:xs="http://www.w3.org/2001/XMLSchema" xmlns:p="http://schemas.microsoft.com/office/2006/metadata/properties" xmlns:ns2="832b384a-2257-4cfa-bfad-d85e81cba7f6" xmlns:ns3="e5387e38-e449-4e2d-9151-84ff39029873" targetNamespace="http://schemas.microsoft.com/office/2006/metadata/properties" ma:root="true" ma:fieldsID="01f1de3607b642c5cc655515c5cdedd6" ns2:_="" ns3:_="">
    <xsd:import namespace="832b384a-2257-4cfa-bfad-d85e81cba7f6"/>
    <xsd:import namespace="e5387e38-e449-4e2d-9151-84ff39029873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Is_Collaboration_Space_Locked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2b384a-2257-4cfa-bfad-d85e81cba7f6" elementFormDefault="qualified">
    <xsd:import namespace="http://schemas.microsoft.com/office/2006/documentManagement/types"/>
    <xsd:import namespace="http://schemas.microsoft.com/office/infopath/2007/PartnerControls"/>
    <xsd:element name="Owner" ma:index="1" nillable="true" ma:displayName="Owner" ma:hidden="true" ma:internalName="Own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s_Collaboration_Space_Locked" ma:index="3" nillable="true" ma:displayName="Is Collaboration Space Locked" ma:hidden="true" ma:internalName="Is_Collaboration_Space_Locked" ma:readOnly="false">
      <xsd:simpleType>
        <xsd:restriction base="dms:Boolean"/>
      </xsd:simpleType>
    </xsd:element>
    <xsd:element name="NotebookType" ma:index="8" nillable="true" ma:displayName="Notebook Type" ma:hidden="true" ma:internalName="NotebookType" ma:readOnly="false">
      <xsd:simpleType>
        <xsd:restriction base="dms:Text"/>
      </xsd:simpleType>
    </xsd:element>
    <xsd:element name="FolderType" ma:index="9" nillable="true" ma:displayName="Folder Type" ma:hidden="true" ma:internalName="FolderType" ma:readOnly="false">
      <xsd:simpleType>
        <xsd:restriction base="dms:Text"/>
      </xsd:simpleType>
    </xsd:element>
    <xsd:element name="CultureName" ma:index="10" nillable="true" ma:displayName="Culture Name" ma:hidden="true" ma:internalName="CultureName" ma:readOnly="false">
      <xsd:simpleType>
        <xsd:restriction base="dms:Text"/>
      </xsd:simpleType>
    </xsd:element>
    <xsd:element name="AppVersion" ma:index="11" nillable="true" ma:displayName="App Version" ma:hidden="true" ma:internalName="AppVersion" ma:readOnly="false">
      <xsd:simpleType>
        <xsd:restriction base="dms:Text"/>
      </xsd:simpleType>
    </xsd:element>
    <xsd:element name="TeamsChannelId" ma:index="12" nillable="true" ma:displayName="Teams Channel Id" ma:hidden="true" ma:internalName="TeamsChannelId" ma:readOnly="false">
      <xsd:simpleType>
        <xsd:restriction base="dms:Text"/>
      </xsd:simpleType>
    </xsd:element>
    <xsd:element name="Math_Settings" ma:index="14" nillable="true" ma:displayName="Math Settings" ma:hidden="true" ma:internalName="Math_Settings" ma:readOnly="false">
      <xsd:simpleType>
        <xsd:restriction base="dms:Text"/>
      </xsd:simpleType>
    </xsd:element>
    <xsd:element name="DefaultSectionNames" ma:index="15" nillable="true" ma:displayName="Default Section Names" ma:hidden="true" ma:internalName="DefaultSectionNames" ma:readOnly="false">
      <xsd:simpleType>
        <xsd:restriction base="dms:Note"/>
      </xsd:simpleType>
    </xsd:element>
    <xsd:element name="Templates" ma:index="16" nillable="true" ma:displayName="Templates" ma:hidden="true" ma:internalName="Templates" ma:readOnly="false">
      <xsd:simpleType>
        <xsd:restriction base="dms:Note"/>
      </xsd:simpleType>
    </xsd:element>
    <xsd:element name="Leaders" ma:index="17" nillable="true" ma:displayName="Leaders" ma:hidden="true" ma:internalName="Lead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hidden="true" ma:internalName="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hidden="true" ma:internalName="Member_Group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hidden="true" ma:internalName="Distribution_Groups" ma:readOnly="false">
      <xsd:simpleType>
        <xsd:restriction base="dms:Note"/>
      </xsd:simpleType>
    </xsd:element>
    <xsd:element name="LMS_Mappings" ma:index="21" nillable="true" ma:displayName="LMS Mappings" ma:hidden="true" ma:internalName="LMS_Mappings" ma:readOnly="false">
      <xsd:simpleType>
        <xsd:restriction base="dms:Note"/>
      </xsd:simpleType>
    </xsd:element>
    <xsd:element name="Invited_Leaders" ma:index="22" nillable="true" ma:displayName="Invited Leaders" ma:hidden="true" ma:internalName="Invited_Leaders" ma:readOnly="false">
      <xsd:simpleType>
        <xsd:restriction base="dms:Note"/>
      </xsd:simpleType>
    </xsd:element>
    <xsd:element name="Invited_Members" ma:index="23" nillable="true" ma:displayName="Invited Members" ma:hidden="true" ma:internalName="Invited_Members" ma:readOnly="false">
      <xsd:simpleType>
        <xsd:restriction base="dms:Note"/>
      </xsd:simpleType>
    </xsd:element>
    <xsd:element name="Self_Registration_Enabled" ma:index="24" nillable="true" ma:displayName="Self Registration Enabled" ma:hidden="true" ma:internalName="Self_Registration_Enabled" ma:readOnly="false">
      <xsd:simpleType>
        <xsd:restriction base="dms:Boolean"/>
      </xsd:simpleType>
    </xsd:element>
    <xsd:element name="Has_Leaders_Only_SectionGroup" ma:index="25" nillable="true" ma:displayName="Has Leaders Only SectionGroup" ma:hidden="true" ma:internalName="Has_Leaders_Only_SectionGroup" ma:readOnly="false">
      <xsd:simpleType>
        <xsd:restriction base="dms:Boolean"/>
      </xsd:simpleType>
    </xsd:element>
    <xsd:element name="IsNotebookLocked" ma:index="27" nillable="true" ma:displayName="Is Notebook Locked" ma:hidden="true" ma:internalName="IsNotebookLocked" ma:readOnly="false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6" nillable="true" ma:displayName="Location" ma:internalName="MediaServiceLocation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387e38-e449-4e2d-9151-84ff39029873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D4415C-B8AE-403D-97B7-068FBD878936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e5387e38-e449-4e2d-9151-84ff3902987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32b384a-2257-4cfa-bfad-d85e81cba7f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5C1B503-AE54-495A-99A8-02EB64D110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0FC575-BB1D-4131-BEF0-47102C2138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2b384a-2257-4cfa-bfad-d85e81cba7f6"/>
    <ds:schemaRef ds:uri="e5387e38-e449-4e2d-9151-84ff390298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820</TotalTime>
  <Words>556</Words>
  <Application>Microsoft Office PowerPoint</Application>
  <PresentationFormat>On-screen Show (4:3)</PresentationFormat>
  <Paragraphs>136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Rockwell</vt:lpstr>
      <vt:lpstr>Wingdings 2</vt:lpstr>
      <vt:lpstr>Foundry</vt:lpstr>
      <vt:lpstr>   Mae'r sioe sleidiau hon yn rhoi trosolwg i chi o'r  model bioseicogymdeithasol (BSG)   Sarafino a Smith, 2014</vt:lpstr>
      <vt:lpstr>   Mae'r model bioseicogymdeithasol yn cynnig bod ffactorau biolegol, seicolegol a chymdeithasol yn dylanwadu ar ac yn cael eu dylanwadu gan iechyd unigolion   Sarafino a Smith, 2014</vt:lpstr>
      <vt:lpstr>   Mae'r model BSG yn cyflwyno ffactorau biolegol fel:          Sarafino a Smith, 2014</vt:lpstr>
      <vt:lpstr>   Mae'r model BSG yn cyflwyno ffactorau seicolegol fel:          Sarafino a Smith, 2014</vt:lpstr>
      <vt:lpstr>   Mae gwybyddiaeth yn cynnwys nodweddion seicolegol fel:          Sarafino a Smith, 2014</vt:lpstr>
      <vt:lpstr>   Mae emosiwn yn cynnwys ein teimladau goddrychol sy'n rhyngweithio gyda:          Sarafino a Smith, 2014</vt:lpstr>
      <vt:lpstr>            Mae cymhelliant yn llunio rhan o'n gwneuthuriad seicolegol ac mae'n ein galluogi ni i:        Sarafino a Smith, 2014</vt:lpstr>
      <vt:lpstr>            Mae'r model BSG yn cyflwyno ffactorau cymdeithasol fel:          Sarafino a Smith, 2014</vt:lpstr>
      <vt:lpstr>                      Mae'r model BSG yn dadlau bod ffactorau biolegol, cymdeithasol a seicolegol yn rhyngweithio'n barhaus gyda'i gilydd fel elfennau cynhenid a rhyngddibynnol yn ein bywydau.  Gan hynny, dylai asesiadau o anghenion pobl ddefnyddio dull holistaidd bob amser (gan roi ystyriaeth i dair elfen y model) waeth lle bo'r ffocws cychwynnol.      Sarafino a Smith, 2014</vt:lpstr>
      <vt:lpstr>                         Mae'r model BSG yn ein hannog i archwilio amodau a allai achosi poen:         </vt:lpstr>
      <vt:lpstr>                         Mae'r model BSG yn ein hannog i feddwl am amodau a allai helpu i liniaru poen:          </vt:lpstr>
      <vt:lpstr>                             Mae'r model BSG yn ein hannog i feddwl am sut mae tair elfen y model yn rhyngweithio:          </vt:lpstr>
      <vt:lpstr>                             Maia - sut mae'r tair elfen yn rhyngweithio:          </vt:lpstr>
      <vt:lpstr>                             Cysylltiadau rhwng problemau cymdeithasol ac iechyd meddwl           </vt:lpstr>
      <vt:lpstr>                             I grynhoi:            </vt:lpstr>
      <vt:lpstr>                             Cyfeirnodau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mpatel</dc:creator>
  <cp:lastModifiedBy>Price, William</cp:lastModifiedBy>
  <cp:revision>100</cp:revision>
  <cp:lastPrinted>2017-06-23T08:02:46Z</cp:lastPrinted>
  <dcterms:created xsi:type="dcterms:W3CDTF">2014-10-12T08:06:20Z</dcterms:created>
  <dcterms:modified xsi:type="dcterms:W3CDTF">2020-04-23T19:53:08Z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0x010100E3B19B8D55095E4483DC34688D2074C0</vt:lpwstr>
  </property>
</Properties>
</file>